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3" r:id="rId6"/>
    <p:sldId id="261" r:id="rId7"/>
    <p:sldId id="262" r:id="rId8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B9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8934" autoAdjust="0"/>
  </p:normalViewPr>
  <p:slideViewPr>
    <p:cSldViewPr snapToGrid="0" snapToObjects="1">
      <p:cViewPr>
        <p:scale>
          <a:sx n="66" d="100"/>
          <a:sy n="66" d="100"/>
        </p:scale>
        <p:origin x="-726" y="-5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Общественные организации</c:v>
                </c:pt>
                <c:pt idx="1">
                  <c:v>Фонды </c:v>
                </c:pt>
                <c:pt idx="2">
                  <c:v>АНО</c:v>
                </c:pt>
                <c:pt idx="3">
                  <c:v>Ассоциации/союзы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817</c:v>
                </c:pt>
                <c:pt idx="1">
                  <c:v>289</c:v>
                </c:pt>
                <c:pt idx="2">
                  <c:v>191</c:v>
                </c:pt>
                <c:pt idx="3">
                  <c:v>179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73A4DC-20D9-43CC-BB74-C5F877451399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AAEF7ECE-582F-4343-B367-DA230EEF0CB5}">
      <dgm:prSet phldrT="[Текст]" custT="1"/>
      <dgm:spPr>
        <a:noFill/>
      </dgm:spPr>
      <dgm:t>
        <a:bodyPr/>
        <a:lstStyle/>
        <a:p>
          <a:endParaRPr lang="ru-RU" sz="1200" dirty="0" smtClean="0">
            <a:solidFill>
              <a:schemeClr val="bg1"/>
            </a:solidFill>
          </a:endParaRPr>
        </a:p>
        <a:p>
          <a:r>
            <a:rPr lang="ru-RU" sz="1200" dirty="0" smtClean="0">
              <a:solidFill>
                <a:schemeClr val="bg1"/>
              </a:solidFill>
            </a:rPr>
            <a:t>НПА (концепция</a:t>
          </a:r>
        </a:p>
        <a:p>
          <a:r>
            <a:rPr lang="ru-RU" sz="1200" dirty="0" smtClean="0">
              <a:solidFill>
                <a:schemeClr val="bg1"/>
              </a:solidFill>
            </a:rPr>
            <a:t>поддержки ОНКО,  программа /подпрограмма</a:t>
          </a:r>
          <a:endParaRPr lang="ru-RU" sz="1200" dirty="0">
            <a:solidFill>
              <a:schemeClr val="bg1"/>
            </a:solidFill>
          </a:endParaRPr>
        </a:p>
      </dgm:t>
    </dgm:pt>
    <dgm:pt modelId="{04C3186C-63A2-46FE-B616-9A1FAE5A5C04}" type="parTrans" cxnId="{96277B28-56D9-4081-A700-F452B4B91727}">
      <dgm:prSet/>
      <dgm:spPr/>
    </dgm:pt>
    <dgm:pt modelId="{53ACCA90-75B6-42D5-9FA6-E53E7A1AF812}" type="sibTrans" cxnId="{96277B28-56D9-4081-A700-F452B4B91727}">
      <dgm:prSet/>
      <dgm:spPr/>
    </dgm:pt>
    <dgm:pt modelId="{95D0C8EF-89D2-48FA-96D9-292BEEE9B3A3}">
      <dgm:prSet phldrT="[Текст]" custT="1"/>
      <dgm:spPr/>
      <dgm:t>
        <a:bodyPr/>
        <a:lstStyle/>
        <a:p>
          <a:endParaRPr lang="ru-RU" sz="1200" dirty="0" smtClean="0"/>
        </a:p>
        <a:p>
          <a:endParaRPr lang="ru-RU" sz="1200" dirty="0" smtClean="0"/>
        </a:p>
        <a:p>
          <a:endParaRPr lang="ru-RU" sz="1200" dirty="0" smtClean="0"/>
        </a:p>
        <a:p>
          <a:r>
            <a:rPr lang="ru-RU" sz="1200" dirty="0" smtClean="0">
              <a:solidFill>
                <a:schemeClr val="bg1"/>
              </a:solidFill>
            </a:rPr>
            <a:t>Фонд местного сообщества </a:t>
          </a:r>
          <a:endParaRPr lang="ru-RU" sz="1200" dirty="0">
            <a:solidFill>
              <a:schemeClr val="bg1"/>
            </a:solidFill>
          </a:endParaRPr>
        </a:p>
      </dgm:t>
    </dgm:pt>
    <dgm:pt modelId="{38DC84E8-555A-4D8E-977A-29D510C3B1ED}" type="parTrans" cxnId="{1C3FCBCE-FDAF-4BE3-AC3B-2CC926E4F1FD}">
      <dgm:prSet/>
      <dgm:spPr/>
    </dgm:pt>
    <dgm:pt modelId="{62039129-71BB-4044-8330-79B682A73680}" type="sibTrans" cxnId="{1C3FCBCE-FDAF-4BE3-AC3B-2CC926E4F1FD}">
      <dgm:prSet/>
      <dgm:spPr/>
    </dgm:pt>
    <dgm:pt modelId="{473104B6-6228-4368-8511-59B2818D9EA9}">
      <dgm:prSet phldrT="[Текст]" custT="1"/>
      <dgm:spPr/>
      <dgm:t>
        <a:bodyPr/>
        <a:lstStyle/>
        <a:p>
          <a:endParaRPr lang="ru-RU" sz="1200" dirty="0" smtClean="0">
            <a:solidFill>
              <a:schemeClr val="bg1"/>
            </a:solidFill>
          </a:endParaRPr>
        </a:p>
        <a:p>
          <a:r>
            <a:rPr lang="ru-RU" sz="1200" dirty="0" smtClean="0">
              <a:solidFill>
                <a:schemeClr val="bg1"/>
              </a:solidFill>
            </a:rPr>
            <a:t>Координатор  муниципального образования и наличие ресурсного  центра </a:t>
          </a:r>
          <a:endParaRPr lang="ru-RU" sz="1200" dirty="0">
            <a:solidFill>
              <a:schemeClr val="bg1"/>
            </a:solidFill>
          </a:endParaRPr>
        </a:p>
      </dgm:t>
    </dgm:pt>
    <dgm:pt modelId="{12B3E393-B36F-4C16-A19B-BE9E44B567B4}" type="parTrans" cxnId="{0DAACD32-098C-495B-B5B1-597BD4F33C5D}">
      <dgm:prSet/>
      <dgm:spPr/>
      <dgm:t>
        <a:bodyPr/>
        <a:lstStyle/>
        <a:p>
          <a:endParaRPr lang="ru-RU"/>
        </a:p>
      </dgm:t>
    </dgm:pt>
    <dgm:pt modelId="{C9320914-B7D2-4056-B55C-106AFEE7A85E}" type="sibTrans" cxnId="{0DAACD32-098C-495B-B5B1-597BD4F33C5D}">
      <dgm:prSet/>
      <dgm:spPr/>
      <dgm:t>
        <a:bodyPr/>
        <a:lstStyle/>
        <a:p>
          <a:endParaRPr lang="ru-RU"/>
        </a:p>
      </dgm:t>
    </dgm:pt>
    <dgm:pt modelId="{5977D5D4-3EB2-456B-B6B9-474028FFEBB1}">
      <dgm:prSet phldrT="[Текст]" custT="1"/>
      <dgm:spPr/>
      <dgm:t>
        <a:bodyPr/>
        <a:lstStyle/>
        <a:p>
          <a:endParaRPr lang="ru-RU" sz="1200" dirty="0" smtClean="0">
            <a:solidFill>
              <a:schemeClr val="bg1"/>
            </a:solidFill>
          </a:endParaRPr>
        </a:p>
        <a:p>
          <a:endParaRPr lang="ru-RU" sz="1200" dirty="0" smtClean="0">
            <a:solidFill>
              <a:schemeClr val="bg1"/>
            </a:solidFill>
          </a:endParaRPr>
        </a:p>
        <a:p>
          <a:r>
            <a:rPr lang="ru-RU" sz="1200" dirty="0" smtClean="0">
              <a:solidFill>
                <a:schemeClr val="bg1"/>
              </a:solidFill>
            </a:rPr>
            <a:t>Формы поддержки: - финансовая (</a:t>
          </a:r>
          <a:r>
            <a:rPr lang="ru-RU" sz="1200" dirty="0" err="1" smtClean="0">
              <a:solidFill>
                <a:schemeClr val="bg1"/>
              </a:solidFill>
            </a:rPr>
            <a:t>грантовй</a:t>
          </a:r>
          <a:r>
            <a:rPr lang="ru-RU" sz="1200" dirty="0" smtClean="0">
              <a:solidFill>
                <a:schemeClr val="bg1"/>
              </a:solidFill>
            </a:rPr>
            <a:t> муниципальный  конкурс,</a:t>
          </a:r>
        </a:p>
        <a:p>
          <a:r>
            <a:rPr lang="ru-RU" sz="1200" dirty="0" smtClean="0">
              <a:solidFill>
                <a:schemeClr val="bg1"/>
              </a:solidFill>
            </a:rPr>
            <a:t>субсидия )</a:t>
          </a:r>
        </a:p>
        <a:p>
          <a:r>
            <a:rPr lang="ru-RU" sz="1200" dirty="0" smtClean="0">
              <a:solidFill>
                <a:schemeClr val="bg1"/>
              </a:solidFill>
            </a:rPr>
            <a:t>- информационная;</a:t>
          </a:r>
        </a:p>
        <a:p>
          <a:r>
            <a:rPr lang="ru-RU" sz="1200" dirty="0" smtClean="0">
              <a:solidFill>
                <a:schemeClr val="bg1"/>
              </a:solidFill>
            </a:rPr>
            <a:t>- консультационно-просветительская </a:t>
          </a:r>
        </a:p>
        <a:p>
          <a:endParaRPr lang="ru-RU" sz="1200" dirty="0" smtClean="0">
            <a:solidFill>
              <a:schemeClr val="bg1"/>
            </a:solidFill>
          </a:endParaRPr>
        </a:p>
        <a:p>
          <a:endParaRPr lang="ru-RU" sz="1200" dirty="0">
            <a:solidFill>
              <a:schemeClr val="bg1"/>
            </a:solidFill>
          </a:endParaRPr>
        </a:p>
      </dgm:t>
    </dgm:pt>
    <dgm:pt modelId="{89481A7F-ABFD-43F6-953D-614C5962FC67}" type="parTrans" cxnId="{E2B0965E-4A9C-47A7-982E-B6436425433C}">
      <dgm:prSet/>
      <dgm:spPr/>
      <dgm:t>
        <a:bodyPr/>
        <a:lstStyle/>
        <a:p>
          <a:endParaRPr lang="ru-RU"/>
        </a:p>
      </dgm:t>
    </dgm:pt>
    <dgm:pt modelId="{52F15671-AA86-4C1A-B2B3-C24A58437913}" type="sibTrans" cxnId="{E2B0965E-4A9C-47A7-982E-B6436425433C}">
      <dgm:prSet/>
      <dgm:spPr/>
      <dgm:t>
        <a:bodyPr/>
        <a:lstStyle/>
        <a:p>
          <a:endParaRPr lang="ru-RU"/>
        </a:p>
      </dgm:t>
    </dgm:pt>
    <dgm:pt modelId="{A9B506AB-2A7E-42A9-90E0-CECDE481231B}" type="pres">
      <dgm:prSet presAssocID="{0273A4DC-20D9-43CC-BB74-C5F877451399}" presName="arrowDiagram" presStyleCnt="0">
        <dgm:presLayoutVars>
          <dgm:chMax val="5"/>
          <dgm:dir/>
          <dgm:resizeHandles val="exact"/>
        </dgm:presLayoutVars>
      </dgm:prSet>
      <dgm:spPr/>
    </dgm:pt>
    <dgm:pt modelId="{D12C58C9-DC4D-4E64-A088-133469CC55A3}" type="pres">
      <dgm:prSet presAssocID="{0273A4DC-20D9-43CC-BB74-C5F877451399}" presName="arrow" presStyleLbl="bgShp" presStyleIdx="0" presStyleCnt="1"/>
      <dgm:spPr/>
    </dgm:pt>
    <dgm:pt modelId="{3F38EB74-F28C-4B6E-BEF4-F6475FB8C5EC}" type="pres">
      <dgm:prSet presAssocID="{0273A4DC-20D9-43CC-BB74-C5F877451399}" presName="arrowDiagram4" presStyleCnt="0"/>
      <dgm:spPr/>
    </dgm:pt>
    <dgm:pt modelId="{1B92C8FC-C7F4-444B-9928-33287134C22F}" type="pres">
      <dgm:prSet presAssocID="{AAEF7ECE-582F-4343-B367-DA230EEF0CB5}" presName="bullet4a" presStyleLbl="node1" presStyleIdx="0" presStyleCnt="4"/>
      <dgm:spPr/>
    </dgm:pt>
    <dgm:pt modelId="{DA0E1E8A-EC79-4BC3-8206-881D89C8BEF7}" type="pres">
      <dgm:prSet presAssocID="{AAEF7ECE-582F-4343-B367-DA230EEF0CB5}" presName="textBox4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E6605B-23C1-46E1-A85D-92080AE35496}" type="pres">
      <dgm:prSet presAssocID="{473104B6-6228-4368-8511-59B2818D9EA9}" presName="bullet4b" presStyleLbl="node1" presStyleIdx="1" presStyleCnt="4"/>
      <dgm:spPr/>
    </dgm:pt>
    <dgm:pt modelId="{634F5CA9-F786-4644-AC5E-A8D1F39A3246}" type="pres">
      <dgm:prSet presAssocID="{473104B6-6228-4368-8511-59B2818D9EA9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88F1B0-E5AD-4D05-9E87-CE6A59E74A7F}" type="pres">
      <dgm:prSet presAssocID="{5977D5D4-3EB2-456B-B6B9-474028FFEBB1}" presName="bullet4c" presStyleLbl="node1" presStyleIdx="2" presStyleCnt="4"/>
      <dgm:spPr/>
    </dgm:pt>
    <dgm:pt modelId="{9D4A0CA5-DE64-482B-88CF-896E044C10E4}" type="pres">
      <dgm:prSet presAssocID="{5977D5D4-3EB2-456B-B6B9-474028FFEBB1}" presName="textBox4c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C8DD6B-7169-4348-8518-4D989809FFAB}" type="pres">
      <dgm:prSet presAssocID="{95D0C8EF-89D2-48FA-96D9-292BEEE9B3A3}" presName="bullet4d" presStyleLbl="node1" presStyleIdx="3" presStyleCnt="4"/>
      <dgm:spPr/>
    </dgm:pt>
    <dgm:pt modelId="{0455800B-2BB6-4F11-8B63-1E03E75D9355}" type="pres">
      <dgm:prSet presAssocID="{95D0C8EF-89D2-48FA-96D9-292BEEE9B3A3}" presName="textBox4d" presStyleLbl="revTx" presStyleIdx="3" presStyleCnt="4" custScaleX="74150" custLinFactNeighborX="-13605" custLinFactNeighborY="15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F78923-0DFA-4F2D-BEA3-E363199DBD68}" type="presOf" srcId="{95D0C8EF-89D2-48FA-96D9-292BEEE9B3A3}" destId="{0455800B-2BB6-4F11-8B63-1E03E75D9355}" srcOrd="0" destOrd="0" presId="urn:microsoft.com/office/officeart/2005/8/layout/arrow2"/>
    <dgm:cxn modelId="{96277B28-56D9-4081-A700-F452B4B91727}" srcId="{0273A4DC-20D9-43CC-BB74-C5F877451399}" destId="{AAEF7ECE-582F-4343-B367-DA230EEF0CB5}" srcOrd="0" destOrd="0" parTransId="{04C3186C-63A2-46FE-B616-9A1FAE5A5C04}" sibTransId="{53ACCA90-75B6-42D5-9FA6-E53E7A1AF812}"/>
    <dgm:cxn modelId="{D1812C9D-A5EE-4A27-BE4B-91675CD37E03}" type="presOf" srcId="{5977D5D4-3EB2-456B-B6B9-474028FFEBB1}" destId="{9D4A0CA5-DE64-482B-88CF-896E044C10E4}" srcOrd="0" destOrd="0" presId="urn:microsoft.com/office/officeart/2005/8/layout/arrow2"/>
    <dgm:cxn modelId="{67990789-F7BD-456E-A749-C0388FD21FA4}" type="presOf" srcId="{0273A4DC-20D9-43CC-BB74-C5F877451399}" destId="{A9B506AB-2A7E-42A9-90E0-CECDE481231B}" srcOrd="0" destOrd="0" presId="urn:microsoft.com/office/officeart/2005/8/layout/arrow2"/>
    <dgm:cxn modelId="{5808181A-E1A6-4D18-8EA0-CE4E117B617A}" type="presOf" srcId="{473104B6-6228-4368-8511-59B2818D9EA9}" destId="{634F5CA9-F786-4644-AC5E-A8D1F39A3246}" srcOrd="0" destOrd="0" presId="urn:microsoft.com/office/officeart/2005/8/layout/arrow2"/>
    <dgm:cxn modelId="{0DAACD32-098C-495B-B5B1-597BD4F33C5D}" srcId="{0273A4DC-20D9-43CC-BB74-C5F877451399}" destId="{473104B6-6228-4368-8511-59B2818D9EA9}" srcOrd="1" destOrd="0" parTransId="{12B3E393-B36F-4C16-A19B-BE9E44B567B4}" sibTransId="{C9320914-B7D2-4056-B55C-106AFEE7A85E}"/>
    <dgm:cxn modelId="{E2B0965E-4A9C-47A7-982E-B6436425433C}" srcId="{0273A4DC-20D9-43CC-BB74-C5F877451399}" destId="{5977D5D4-3EB2-456B-B6B9-474028FFEBB1}" srcOrd="2" destOrd="0" parTransId="{89481A7F-ABFD-43F6-953D-614C5962FC67}" sibTransId="{52F15671-AA86-4C1A-B2B3-C24A58437913}"/>
    <dgm:cxn modelId="{F993811D-1AF6-43C7-B8A5-CB06B57DD6DB}" type="presOf" srcId="{AAEF7ECE-582F-4343-B367-DA230EEF0CB5}" destId="{DA0E1E8A-EC79-4BC3-8206-881D89C8BEF7}" srcOrd="0" destOrd="0" presId="urn:microsoft.com/office/officeart/2005/8/layout/arrow2"/>
    <dgm:cxn modelId="{1C3FCBCE-FDAF-4BE3-AC3B-2CC926E4F1FD}" srcId="{0273A4DC-20D9-43CC-BB74-C5F877451399}" destId="{95D0C8EF-89D2-48FA-96D9-292BEEE9B3A3}" srcOrd="3" destOrd="0" parTransId="{38DC84E8-555A-4D8E-977A-29D510C3B1ED}" sibTransId="{62039129-71BB-4044-8330-79B682A73680}"/>
    <dgm:cxn modelId="{FDE29964-BAAA-4C14-A89A-EE0FE2910AC0}" type="presParOf" srcId="{A9B506AB-2A7E-42A9-90E0-CECDE481231B}" destId="{D12C58C9-DC4D-4E64-A088-133469CC55A3}" srcOrd="0" destOrd="0" presId="urn:microsoft.com/office/officeart/2005/8/layout/arrow2"/>
    <dgm:cxn modelId="{330530DE-7C7F-46CC-99B5-51348B86FADC}" type="presParOf" srcId="{A9B506AB-2A7E-42A9-90E0-CECDE481231B}" destId="{3F38EB74-F28C-4B6E-BEF4-F6475FB8C5EC}" srcOrd="1" destOrd="0" presId="urn:microsoft.com/office/officeart/2005/8/layout/arrow2"/>
    <dgm:cxn modelId="{6C4B0820-80D6-4C01-B9BF-5885A4B4A19B}" type="presParOf" srcId="{3F38EB74-F28C-4B6E-BEF4-F6475FB8C5EC}" destId="{1B92C8FC-C7F4-444B-9928-33287134C22F}" srcOrd="0" destOrd="0" presId="urn:microsoft.com/office/officeart/2005/8/layout/arrow2"/>
    <dgm:cxn modelId="{36D08A75-100D-421D-84F1-A235E4A11D8B}" type="presParOf" srcId="{3F38EB74-F28C-4B6E-BEF4-F6475FB8C5EC}" destId="{DA0E1E8A-EC79-4BC3-8206-881D89C8BEF7}" srcOrd="1" destOrd="0" presId="urn:microsoft.com/office/officeart/2005/8/layout/arrow2"/>
    <dgm:cxn modelId="{EC3670C1-A0D0-40E5-BD2B-6E7A1B43AA8B}" type="presParOf" srcId="{3F38EB74-F28C-4B6E-BEF4-F6475FB8C5EC}" destId="{3CE6605B-23C1-46E1-A85D-92080AE35496}" srcOrd="2" destOrd="0" presId="urn:microsoft.com/office/officeart/2005/8/layout/arrow2"/>
    <dgm:cxn modelId="{0678C9D4-03F8-4160-B43D-2A320DC643A5}" type="presParOf" srcId="{3F38EB74-F28C-4B6E-BEF4-F6475FB8C5EC}" destId="{634F5CA9-F786-4644-AC5E-A8D1F39A3246}" srcOrd="3" destOrd="0" presId="urn:microsoft.com/office/officeart/2005/8/layout/arrow2"/>
    <dgm:cxn modelId="{01CB92B7-6B42-471C-AAA5-9CF568571307}" type="presParOf" srcId="{3F38EB74-F28C-4B6E-BEF4-F6475FB8C5EC}" destId="{AE88F1B0-E5AD-4D05-9E87-CE6A59E74A7F}" srcOrd="4" destOrd="0" presId="urn:microsoft.com/office/officeart/2005/8/layout/arrow2"/>
    <dgm:cxn modelId="{75B596A3-A18B-4400-A765-4E374F97E764}" type="presParOf" srcId="{3F38EB74-F28C-4B6E-BEF4-F6475FB8C5EC}" destId="{9D4A0CA5-DE64-482B-88CF-896E044C10E4}" srcOrd="5" destOrd="0" presId="urn:microsoft.com/office/officeart/2005/8/layout/arrow2"/>
    <dgm:cxn modelId="{D2F1552A-48AA-410F-BC51-EBAF279C58F9}" type="presParOf" srcId="{3F38EB74-F28C-4B6E-BEF4-F6475FB8C5EC}" destId="{CDC8DD6B-7169-4348-8518-4D989809FFAB}" srcOrd="6" destOrd="0" presId="urn:microsoft.com/office/officeart/2005/8/layout/arrow2"/>
    <dgm:cxn modelId="{D180BB37-BCBE-4AE4-A35C-61DCB25D07C6}" type="presParOf" srcId="{3F38EB74-F28C-4B6E-BEF4-F6475FB8C5EC}" destId="{0455800B-2BB6-4F11-8B63-1E03E75D9355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2C58C9-DC4D-4E64-A088-133469CC55A3}">
      <dsp:nvSpPr>
        <dsp:cNvPr id="0" name=""/>
        <dsp:cNvSpPr/>
      </dsp:nvSpPr>
      <dsp:spPr>
        <a:xfrm>
          <a:off x="0" y="169333"/>
          <a:ext cx="8128000" cy="507999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92C8FC-C7F4-444B-9928-33287134C22F}">
      <dsp:nvSpPr>
        <dsp:cNvPr id="0" name=""/>
        <dsp:cNvSpPr/>
      </dsp:nvSpPr>
      <dsp:spPr>
        <a:xfrm>
          <a:off x="800608" y="3946821"/>
          <a:ext cx="186944" cy="1869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0E1E8A-EC79-4BC3-8206-881D89C8BEF7}">
      <dsp:nvSpPr>
        <dsp:cNvPr id="0" name=""/>
        <dsp:cNvSpPr/>
      </dsp:nvSpPr>
      <dsp:spPr>
        <a:xfrm>
          <a:off x="894080" y="4040293"/>
          <a:ext cx="1389888" cy="1209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58" tIns="0" rIns="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>
            <a:solidFill>
              <a:schemeClr val="bg1"/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bg1"/>
              </a:solidFill>
            </a:rPr>
            <a:t>НПА (концепция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bg1"/>
              </a:solidFill>
            </a:rPr>
            <a:t>поддержки ОНКО,  программа /подпрограмма</a:t>
          </a:r>
          <a:endParaRPr lang="ru-RU" sz="1200" kern="1200" dirty="0">
            <a:solidFill>
              <a:schemeClr val="bg1"/>
            </a:solidFill>
          </a:endParaRPr>
        </a:p>
      </dsp:txBody>
      <dsp:txXfrm>
        <a:off x="894080" y="4040293"/>
        <a:ext cx="1389888" cy="1209040"/>
      </dsp:txXfrm>
    </dsp:sp>
    <dsp:sp modelId="{3CE6605B-23C1-46E1-A85D-92080AE35496}">
      <dsp:nvSpPr>
        <dsp:cNvPr id="0" name=""/>
        <dsp:cNvSpPr/>
      </dsp:nvSpPr>
      <dsp:spPr>
        <a:xfrm>
          <a:off x="2121408" y="2765213"/>
          <a:ext cx="325120" cy="3251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4F5CA9-F786-4644-AC5E-A8D1F39A3246}">
      <dsp:nvSpPr>
        <dsp:cNvPr id="0" name=""/>
        <dsp:cNvSpPr/>
      </dsp:nvSpPr>
      <dsp:spPr>
        <a:xfrm>
          <a:off x="2283968" y="2927773"/>
          <a:ext cx="1706880" cy="2321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274" tIns="0" rIns="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>
            <a:solidFill>
              <a:schemeClr val="bg1"/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bg1"/>
              </a:solidFill>
            </a:rPr>
            <a:t>Координатор  муниципального образования и наличие ресурсного  центра </a:t>
          </a:r>
          <a:endParaRPr lang="ru-RU" sz="1200" kern="1200" dirty="0">
            <a:solidFill>
              <a:schemeClr val="bg1"/>
            </a:solidFill>
          </a:endParaRPr>
        </a:p>
      </dsp:txBody>
      <dsp:txXfrm>
        <a:off x="2283968" y="2927773"/>
        <a:ext cx="1706880" cy="2321559"/>
      </dsp:txXfrm>
    </dsp:sp>
    <dsp:sp modelId="{AE88F1B0-E5AD-4D05-9E87-CE6A59E74A7F}">
      <dsp:nvSpPr>
        <dsp:cNvPr id="0" name=""/>
        <dsp:cNvSpPr/>
      </dsp:nvSpPr>
      <dsp:spPr>
        <a:xfrm>
          <a:off x="3807968" y="1894501"/>
          <a:ext cx="430784" cy="4307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4A0CA5-DE64-482B-88CF-896E044C10E4}">
      <dsp:nvSpPr>
        <dsp:cNvPr id="0" name=""/>
        <dsp:cNvSpPr/>
      </dsp:nvSpPr>
      <dsp:spPr>
        <a:xfrm>
          <a:off x="4023360" y="2109893"/>
          <a:ext cx="1706880" cy="3139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264" tIns="0" rIns="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>
            <a:solidFill>
              <a:schemeClr val="bg1"/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>
            <a:solidFill>
              <a:schemeClr val="bg1"/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bg1"/>
              </a:solidFill>
            </a:rPr>
            <a:t>Формы поддержки: - финансовая (</a:t>
          </a:r>
          <a:r>
            <a:rPr lang="ru-RU" sz="1200" kern="1200" dirty="0" err="1" smtClean="0">
              <a:solidFill>
                <a:schemeClr val="bg1"/>
              </a:solidFill>
            </a:rPr>
            <a:t>грантовй</a:t>
          </a:r>
          <a:r>
            <a:rPr lang="ru-RU" sz="1200" kern="1200" dirty="0" smtClean="0">
              <a:solidFill>
                <a:schemeClr val="bg1"/>
              </a:solidFill>
            </a:rPr>
            <a:t> муниципальный  конкурс,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bg1"/>
              </a:solidFill>
            </a:rPr>
            <a:t>субсидия )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bg1"/>
              </a:solidFill>
            </a:rPr>
            <a:t>- информационная;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bg1"/>
              </a:solidFill>
            </a:rPr>
            <a:t>- консультационно-просветительская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>
            <a:solidFill>
              <a:schemeClr val="bg1"/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>
            <a:solidFill>
              <a:schemeClr val="bg1"/>
            </a:solidFill>
          </a:endParaRPr>
        </a:p>
      </dsp:txBody>
      <dsp:txXfrm>
        <a:off x="4023360" y="2109893"/>
        <a:ext cx="1706880" cy="3139440"/>
      </dsp:txXfrm>
    </dsp:sp>
    <dsp:sp modelId="{CDC8DD6B-7169-4348-8518-4D989809FFAB}">
      <dsp:nvSpPr>
        <dsp:cNvPr id="0" name=""/>
        <dsp:cNvSpPr/>
      </dsp:nvSpPr>
      <dsp:spPr>
        <a:xfrm>
          <a:off x="5644896" y="1318429"/>
          <a:ext cx="577088" cy="5770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55800B-2BB6-4F11-8B63-1E03E75D9355}">
      <dsp:nvSpPr>
        <dsp:cNvPr id="0" name=""/>
        <dsp:cNvSpPr/>
      </dsp:nvSpPr>
      <dsp:spPr>
        <a:xfrm>
          <a:off x="5921833" y="1665032"/>
          <a:ext cx="1265651" cy="3642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5787" tIns="0" rIns="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bg1"/>
              </a:solidFill>
            </a:rPr>
            <a:t>Фонд местного сообщества </a:t>
          </a:r>
          <a:endParaRPr lang="ru-RU" sz="1200" kern="1200" dirty="0">
            <a:solidFill>
              <a:schemeClr val="bg1"/>
            </a:solidFill>
          </a:endParaRPr>
        </a:p>
      </dsp:txBody>
      <dsp:txXfrm>
        <a:off x="5921833" y="1665032"/>
        <a:ext cx="1265651" cy="3642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422B1-DF3E-4467-ACF9-BE1856E9A849}" type="datetimeFigureOut">
              <a:rPr lang="ru-RU" smtClean="0"/>
              <a:pPr/>
              <a:t>14.12.2017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263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44B65-4EDB-40C6-B8E6-C01BC25BEF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32856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44B65-4EDB-40C6-B8E6-C01BC25BEF8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44B65-4EDB-40C6-B8E6-C01BC25BEF8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44B65-4EDB-40C6-B8E6-C01BC25BEF8F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44B65-4EDB-40C6-B8E6-C01BC25BEF8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Первый тип </a:t>
            </a:r>
            <a:r>
              <a:rPr lang="ru-RU" dirty="0" smtClean="0"/>
              <a:t>представляют некоммерческие организации, которые были созданы более 15  лет назад и  сохранили сегодня свою активность и влияние. Часть этих организаций продолжает успешно работать. Они имеют профессиональный опыт, материально-технические ресурсы и кадровый потенциал. В ряде случаев они распоряжаются ресурсами, получаемыми вне зависимости от результатов текущей деятельности, на основании накопленного в прошлом кредита доверия. Многие из этих организаций эффективно сотрудничают с  властью, входят в  составы общественных палат Гражданской ассамблеи, общественных советов, комиссий и  рабочих групп, а  также включены</a:t>
            </a:r>
            <a:r>
              <a:rPr lang="ru-RU" baseline="0" dirty="0" smtClean="0"/>
              <a:t> </a:t>
            </a:r>
            <a:r>
              <a:rPr lang="ru-RU" dirty="0" smtClean="0"/>
              <a:t>в  разработку и  реализацию различных региональных программ. Эти</a:t>
            </a:r>
            <a:r>
              <a:rPr lang="ru-RU" baseline="0" dirty="0" smtClean="0"/>
              <a:t> организации включены в процесс оказания услуг в рамках 442 закона о социальных услугах, 223 и 44 законах о закупках и активно взаимодействуют с профильными ведомствами по вопросам оказания услуг населению в социальной сфере. </a:t>
            </a:r>
            <a:endParaRPr lang="ru-RU" dirty="0" smtClean="0"/>
          </a:p>
          <a:p>
            <a:r>
              <a:rPr lang="ru-RU" b="1" dirty="0" smtClean="0"/>
              <a:t>Второй тип </a:t>
            </a:r>
            <a:r>
              <a:rPr lang="ru-RU" dirty="0" smtClean="0"/>
              <a:t>представлен организациями, которые были созданы не более 5—7 лет назад с целью реализации различных инновационных подходов к решению общественных проблем силами гражданского общества, в  основном реализующим свою деятельность за счет грантов различного уровня. Многим из них приспосабливаясь к  </a:t>
            </a:r>
            <a:r>
              <a:rPr lang="ru-RU" dirty="0" err="1" smtClean="0"/>
              <a:t>грантовой</a:t>
            </a:r>
            <a:r>
              <a:rPr lang="ru-RU" dirty="0" smtClean="0"/>
              <a:t> конъюнктуре, удалось выстроить системную работу и сформировать вокруг себя экспертное сообщество. Этот тип организаций также активно включен в  решение социальных проблем местного сообщества, в большей степени посредством реализации социально значимых проектов. </a:t>
            </a:r>
          </a:p>
          <a:p>
            <a:r>
              <a:rPr lang="ru-RU" b="1" dirty="0" smtClean="0"/>
              <a:t>Третий тип </a:t>
            </a:r>
            <a:r>
              <a:rPr lang="ru-RU" dirty="0" smtClean="0"/>
              <a:t>некоммерческих организаций реализующих свою деятельность в  крае представляет собой организации, созданные при  государственных и  муниципальных учреждениях с  целью развития последних, посредством привлечения внебюджетных средств для  апробации социальных инновационных технологий и  услуг. Данные организации для  реализации деятельности активно привлекают средства грантов разного уровня, являются менее самостоятельными и  оказывают воздействие на  развитие учреждения или отрасли. </a:t>
            </a:r>
            <a:r>
              <a:rPr lang="ru-RU" b="1" dirty="0" smtClean="0"/>
              <a:t>Четвертый тип </a:t>
            </a:r>
            <a:r>
              <a:rPr lang="ru-RU" dirty="0" smtClean="0"/>
              <a:t>организаций — это организации, которые создаются для реализации личных интересов отдельных групп. Деятельность таких организаций не  устойчива, не  профессиональна и  направлена на  сиюминутное извлечение финансовой выгоды. Но в связи с тем, что государственные </a:t>
            </a:r>
            <a:r>
              <a:rPr lang="ru-RU" dirty="0" err="1" smtClean="0"/>
              <a:t>грантодающие</a:t>
            </a:r>
            <a:r>
              <a:rPr lang="ru-RU" dirty="0" smtClean="0"/>
              <a:t> организации выделяя деньги на реализацию проектов, зачастую ограничивают или полностью исключают возможности оплаты труда </a:t>
            </a:r>
            <a:r>
              <a:rPr lang="ru-RU" dirty="0" err="1" smtClean="0"/>
              <a:t>сотрудни-ков</a:t>
            </a:r>
            <a:r>
              <a:rPr lang="ru-RU" dirty="0" smtClean="0"/>
              <a:t> организации и  административных расходов (аренды и  т.п.), многие из них достаточно быстро ликвидируются.</a:t>
            </a:r>
          </a:p>
          <a:p>
            <a:endParaRPr lang="ru-RU" dirty="0" smtClean="0"/>
          </a:p>
          <a:p>
            <a:r>
              <a:rPr lang="ru-RU" dirty="0" smtClean="0"/>
              <a:t>В случае разрыва НКО и социальными проблемами муниципалитета</a:t>
            </a:r>
            <a:r>
              <a:rPr lang="ru-RU" baseline="0" dirty="0" smtClean="0"/>
              <a:t> возникает разрыв межсекторного взаимодействия, так как НКО работает только с ввязке НКО-НКО, а не НКО-власть, СМИ и бизнес. Это обусловлено невстроенными условиями поддержки на местном уровне. </a:t>
            </a:r>
          </a:p>
          <a:p>
            <a:endParaRPr lang="ru-RU" baseline="0" dirty="0" smtClean="0"/>
          </a:p>
          <a:p>
            <a:r>
              <a:rPr lang="ru-RU" baseline="0" dirty="0" smtClean="0"/>
              <a:t>Несамостоятельность НКО – предполагается созданное при государственных или муниципальных учреждениях. Это необходимо рассматривать как инструмент продуктивного взаимодействия и создания условий центра активных граждан,  а не придаток государственного учреждения и решения его задач. </a:t>
            </a:r>
          </a:p>
          <a:p>
            <a:endParaRPr lang="ru-RU" baseline="0" dirty="0" smtClean="0"/>
          </a:p>
          <a:p>
            <a:r>
              <a:rPr lang="ru-RU" baseline="0" dirty="0" smtClean="0"/>
              <a:t>Недостаточная информационная открытость  способствует формированию недоверия среди населения муниципалитетов, и не понимания чем же занимаются институты </a:t>
            </a:r>
            <a:r>
              <a:rPr lang="ru-RU" baseline="0" dirty="0" err="1" smtClean="0"/>
              <a:t>гражданскоо</a:t>
            </a:r>
            <a:r>
              <a:rPr lang="ru-RU" baseline="0" dirty="0" smtClean="0"/>
              <a:t> общества, а так же при достаточно качественной поддержки со стороны федеральной и краевой системы  появляется необходимость информационной открытости и публичности реализации деятельности СОНКО.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44B65-4EDB-40C6-B8E6-C01BC25BEF8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1200" b="1" dirty="0" smtClean="0">
                <a:solidFill>
                  <a:schemeClr val="bg1"/>
                </a:solidFill>
                <a:latin typeface="Bookman Old Style" pitchFamily="18" charset="0"/>
              </a:rPr>
              <a:t>Базовые механизмы  поддержки СОНКО на муниципальном уровне  прежде всего необходимо разработать НПА в различных формах</a:t>
            </a:r>
            <a:r>
              <a:rPr lang="ru-RU" sz="1200" b="1" baseline="0" dirty="0" smtClean="0">
                <a:solidFill>
                  <a:schemeClr val="bg1"/>
                </a:solidFill>
                <a:latin typeface="Bookman Old Style" pitchFamily="18" charset="0"/>
              </a:rPr>
              <a:t> (соглашения, порядок, программа, положение) и понять приоритеты поддержки </a:t>
            </a:r>
            <a:r>
              <a:rPr lang="ru-RU" sz="1200" b="1" baseline="0" dirty="0" err="1" smtClean="0">
                <a:solidFill>
                  <a:schemeClr val="bg1"/>
                </a:solidFill>
                <a:latin typeface="Bookman Old Style" pitchFamily="18" charset="0"/>
              </a:rPr>
              <a:t>сонко</a:t>
            </a:r>
            <a:r>
              <a:rPr lang="ru-RU" sz="1200" b="1" baseline="0" dirty="0" smtClean="0">
                <a:solidFill>
                  <a:schemeClr val="bg1"/>
                </a:solidFill>
                <a:latin typeface="Bookman Old Style" pitchFamily="18" charset="0"/>
              </a:rPr>
              <a:t> в МО с учетом местных особенностей </a:t>
            </a:r>
            <a:endParaRPr lang="ru-RU" sz="1200" b="1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sz="1200" b="1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sz="1200" b="0" dirty="0" smtClean="0">
                <a:solidFill>
                  <a:schemeClr val="bg1"/>
                </a:solidFill>
                <a:latin typeface="Bookman Old Style" pitchFamily="18" charset="0"/>
              </a:rPr>
              <a:t>А</a:t>
            </a:r>
            <a:r>
              <a:rPr lang="ru-RU" sz="1200" b="0" baseline="0" dirty="0" smtClean="0">
                <a:solidFill>
                  <a:schemeClr val="bg1"/>
                </a:solidFill>
                <a:latin typeface="Bookman Old Style" pitchFamily="18" charset="0"/>
              </a:rPr>
              <a:t> с другой стороны при имеющейся сложившейся системе поддержки муниципального образования необходима ее модернизация и усиление в части выстраивания эффективного взаимодействия в части оказания консультационных и образовательных услуг для </a:t>
            </a:r>
            <a:r>
              <a:rPr lang="ru-RU" sz="1200" b="0" baseline="0" dirty="0" err="1" smtClean="0">
                <a:solidFill>
                  <a:schemeClr val="bg1"/>
                </a:solidFill>
                <a:latin typeface="Bookman Old Style" pitchFamily="18" charset="0"/>
              </a:rPr>
              <a:t>сОНКО</a:t>
            </a:r>
            <a:r>
              <a:rPr lang="ru-RU" sz="1200" b="0" baseline="0" dirty="0" smtClean="0">
                <a:solidFill>
                  <a:schemeClr val="bg1"/>
                </a:solidFill>
                <a:latin typeface="Bookman Old Style" pitchFamily="18" charset="0"/>
              </a:rPr>
              <a:t> по участию их в закупках 223 и 44 федерального законов, а так же выстраивать систему взаимодействия между ведомствами социальной сферы и СОНКО, которые готовы к предоставлению услуг населению.</a:t>
            </a:r>
          </a:p>
          <a:p>
            <a:r>
              <a:rPr lang="ru-RU" sz="1200" b="1" baseline="0" dirty="0" smtClean="0">
                <a:solidFill>
                  <a:schemeClr val="bg1"/>
                </a:solidFill>
                <a:latin typeface="Bookman Old Style" pitchFamily="18" charset="0"/>
              </a:rPr>
              <a:t>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44B65-4EDB-40C6-B8E6-C01BC25BEF8F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pPr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pPr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914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pPr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6195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pPr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7843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pPr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4672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pPr/>
              <a:t>14.12.2017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268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pPr/>
              <a:t>14.12.2017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75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pPr/>
              <a:t>14.12.2017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2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pPr/>
              <a:t>14.12.2017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975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pPr/>
              <a:t>14.12.2017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9344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pPr/>
              <a:t>14.12.2017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332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3E6EB-813F-3944-B5CA-820BA85E4538}" type="datetimeFigureOut">
              <a:rPr lang="ru-RU" smtClean="0"/>
              <a:pPr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94293-AD56-F54D-956B-0682E796AF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1.jpe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5" Type="http://schemas.openxmlformats.org/officeDocument/2006/relationships/image" Target="../media/image3.png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epina\Downloads\фон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088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1073" y="439780"/>
            <a:ext cx="11289853" cy="5888449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7712" y="439780"/>
            <a:ext cx="4587106" cy="228890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94857" y="2365829"/>
            <a:ext cx="885371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spc="100" dirty="0" smtClean="0">
                <a:solidFill>
                  <a:schemeClr val="bg1"/>
                </a:solidFill>
                <a:latin typeface="Bookman Old Style" panose="02050604050505020204" pitchFamily="18" charset="0"/>
                <a:ea typeface="Batang" panose="02030600000101010101" pitchFamily="18" charset="-127"/>
              </a:rPr>
              <a:t>МЕЖСЕКТОРНОЕ ВЗАИМОДЕЙСТВИЕ В ВОПРОСАХ ПОДДЕРЖКИ СОНКО НА МУНИЦИПАЛЬНОМ УРОВНЕ</a:t>
            </a:r>
            <a:endParaRPr lang="ru-RU" sz="3200" spc="100" dirty="0">
              <a:solidFill>
                <a:schemeClr val="bg1"/>
              </a:solidFill>
              <a:latin typeface="Bookman Old Style" panose="02050604050505020204" pitchFamily="18" charset="0"/>
              <a:ea typeface="Batang" panose="02030600000101010101" pitchFamily="18" charset="-127"/>
            </a:endParaRP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51073" y="5257800"/>
            <a:ext cx="63416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500" dirty="0" smtClean="0">
                <a:solidFill>
                  <a:schemeClr val="bg1"/>
                </a:solidFill>
                <a:latin typeface="Bookman Old Style" pitchFamily="18" charset="0"/>
              </a:rPr>
              <a:t>Репина Анна Станиславовна  -  заместитель руководителя- </a:t>
            </a:r>
          </a:p>
          <a:p>
            <a:pPr algn="just"/>
            <a:r>
              <a:rPr lang="ru-RU" sz="1500" dirty="0" smtClean="0">
                <a:solidFill>
                  <a:schemeClr val="bg1"/>
                </a:solidFill>
                <a:latin typeface="Bookman Old Style" pitchFamily="18" charset="0"/>
              </a:rPr>
              <a:t>начальник отдела программ общественного развития </a:t>
            </a:r>
          </a:p>
          <a:p>
            <a:pPr algn="just"/>
            <a:r>
              <a:rPr lang="ru-RU" sz="1500" dirty="0" smtClean="0">
                <a:solidFill>
                  <a:schemeClr val="bg1"/>
                </a:solidFill>
                <a:latin typeface="Bookman Old Style" pitchFamily="18" charset="0"/>
              </a:rPr>
              <a:t>Агентства молодежной политики и реализации программ </a:t>
            </a:r>
          </a:p>
          <a:p>
            <a:pPr algn="just"/>
            <a:r>
              <a:rPr lang="ru-RU" sz="1500" dirty="0" smtClean="0">
                <a:solidFill>
                  <a:schemeClr val="bg1"/>
                </a:solidFill>
                <a:latin typeface="Bookman Old Style" pitchFamily="18" charset="0"/>
              </a:rPr>
              <a:t>общественного развития края </a:t>
            </a:r>
            <a:endParaRPr lang="ru-RU" sz="1500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951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epina\Downloads\фон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088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1073" y="473889"/>
            <a:ext cx="11289853" cy="5888449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7712" y="439780"/>
            <a:ext cx="2612574" cy="1026163"/>
          </a:xfrm>
          <a:prstGeom prst="rect">
            <a:avLst/>
          </a:prstGeom>
        </p:spPr>
      </p:pic>
      <p:sp>
        <p:nvSpPr>
          <p:cNvPr id="8" name="Содержимое 3"/>
          <p:cNvSpPr txBox="1">
            <a:spLocks/>
          </p:cNvSpPr>
          <p:nvPr/>
        </p:nvSpPr>
        <p:spPr>
          <a:xfrm>
            <a:off x="3294743" y="2322285"/>
            <a:ext cx="7373257" cy="380605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/>
              <a:buNone/>
            </a:pPr>
            <a:endParaRPr lang="ru-RU" b="1" dirty="0" smtClean="0">
              <a:solidFill>
                <a:schemeClr val="bg1"/>
              </a:solidFill>
            </a:endParaRPr>
          </a:p>
          <a:p>
            <a:pPr>
              <a:buFont typeface="Arial"/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>
              <a:buFont typeface="Arial"/>
              <a:buNone/>
            </a:pPr>
            <a:endParaRPr lang="ru-RU" dirty="0" smtClean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30286" y="933265"/>
            <a:ext cx="77070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800" dirty="0" smtClean="0">
                <a:solidFill>
                  <a:schemeClr val="bg1"/>
                </a:solidFill>
              </a:rPr>
              <a:t> </a:t>
            </a:r>
            <a:r>
              <a:rPr lang="ru-RU" sz="3800" dirty="0" smtClean="0">
                <a:solidFill>
                  <a:schemeClr val="bg1"/>
                </a:solidFill>
                <a:latin typeface="Bookman Old Style" pitchFamily="18" charset="0"/>
              </a:rPr>
              <a:t>Поддержка предусмотрена:   </a:t>
            </a:r>
            <a:endParaRPr lang="ru-RU" sz="3800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0" y="2322285"/>
            <a:ext cx="91440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800" dirty="0" smtClean="0">
                <a:solidFill>
                  <a:schemeClr val="bg1"/>
                </a:solidFill>
              </a:rPr>
              <a:t> </a:t>
            </a:r>
            <a:r>
              <a:rPr lang="ru-RU" sz="3000" dirty="0" smtClean="0">
                <a:solidFill>
                  <a:schemeClr val="bg1"/>
                </a:solidFill>
                <a:latin typeface="Bookman Old Style" pitchFamily="18" charset="0"/>
              </a:rPr>
              <a:t>полномочиями федерального уровня  </a:t>
            </a:r>
          </a:p>
          <a:p>
            <a:endParaRPr lang="ru-RU" sz="30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000" dirty="0" smtClean="0">
                <a:solidFill>
                  <a:schemeClr val="bg1"/>
                </a:solidFill>
                <a:latin typeface="Bookman Old Style" pitchFamily="18" charset="0"/>
              </a:rPr>
              <a:t> полномочиями краевого уровня  </a:t>
            </a:r>
          </a:p>
          <a:p>
            <a:pPr>
              <a:buFont typeface="Arial" pitchFamily="34" charset="0"/>
              <a:buChar char="•"/>
            </a:pPr>
            <a:endParaRPr lang="ru-RU" sz="30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000" dirty="0" smtClean="0">
                <a:solidFill>
                  <a:schemeClr val="bg1"/>
                </a:solidFill>
                <a:latin typeface="Bookman Old Style" pitchFamily="18" charset="0"/>
              </a:rPr>
              <a:t> полномочиями муниципального уровня  </a:t>
            </a:r>
            <a:endParaRPr lang="ru-RU" sz="3000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0875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epina\Downloads\фон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088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7029" y="439780"/>
            <a:ext cx="11289853" cy="5888449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7713" y="439780"/>
            <a:ext cx="2598058" cy="121484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661387" y="2721429"/>
            <a:ext cx="1081052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Законодательная база</a:t>
            </a:r>
          </a:p>
          <a:p>
            <a:pPr>
              <a:buFont typeface="Arial" pitchFamily="34" charset="0"/>
              <a:buChar char="•"/>
            </a:pPr>
            <a:endParaRPr lang="ru-RU" sz="20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Финансовая поддержка: субсидии и </a:t>
            </a:r>
            <a:r>
              <a:rPr lang="ru-RU" sz="2000" dirty="0" err="1" smtClean="0">
                <a:solidFill>
                  <a:schemeClr val="bg1"/>
                </a:solidFill>
                <a:latin typeface="Bookman Old Style" pitchFamily="18" charset="0"/>
              </a:rPr>
              <a:t>грантовые</a:t>
            </a: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 конкурсы </a:t>
            </a:r>
          </a:p>
          <a:p>
            <a:pPr>
              <a:buFont typeface="Arial" pitchFamily="34" charset="0"/>
              <a:buChar char="•"/>
            </a:pPr>
            <a:endParaRPr lang="ru-RU" sz="20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Инфраструктурная  поддержка :   15 ресурсных центров 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                                                         56 территориальных   координаторов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Краевой информационный портал   </a:t>
            </a:r>
            <a:r>
              <a:rPr lang="en-US" sz="2000" dirty="0" smtClean="0">
                <a:solidFill>
                  <a:schemeClr val="bg1"/>
                </a:solidFill>
                <a:latin typeface="Bookman Old Style" pitchFamily="18" charset="0"/>
              </a:rPr>
              <a:t>gokrk.ru </a:t>
            </a:r>
            <a:endParaRPr lang="ru-RU" sz="20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          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                                                      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Bookman Old Style" pitchFamily="18" charset="0"/>
              </a:rPr>
              <a:t>Более 300 активных СО НКО вовлечены  во все мероприятия 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Bookman Old Style" pitchFamily="18" charset="0"/>
              </a:rPr>
              <a:t>Ведется реестр поддержки СОНКО</a:t>
            </a:r>
            <a:endParaRPr lang="ru-RU" sz="20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15771" y="1331463"/>
            <a:ext cx="846182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 smtClean="0">
                <a:solidFill>
                  <a:schemeClr val="bg1"/>
                </a:solidFill>
                <a:latin typeface="Bookman Old Style" pitchFamily="18" charset="0"/>
              </a:rPr>
              <a:t>Какие нормы созданы и работают в Красноярском крае  </a:t>
            </a:r>
            <a:endParaRPr lang="ru-RU" sz="2500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0875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epina\Downloads\фон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088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7029" y="439780"/>
            <a:ext cx="11289853" cy="5888449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7711" y="439781"/>
            <a:ext cx="2673407" cy="1214848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815771" y="1331463"/>
            <a:ext cx="8461829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 smtClean="0">
                <a:solidFill>
                  <a:schemeClr val="bg1"/>
                </a:solidFill>
                <a:latin typeface="Bookman Old Style" pitchFamily="18" charset="0"/>
              </a:rPr>
              <a:t>Проблематика </a:t>
            </a:r>
            <a:endParaRPr lang="ru-RU" sz="2500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02971" y="2193237"/>
            <a:ext cx="8461829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500" dirty="0" smtClean="0">
                <a:solidFill>
                  <a:schemeClr val="bg1"/>
                </a:solidFill>
                <a:latin typeface="Bookman Old Style" pitchFamily="18" charset="0"/>
              </a:rPr>
              <a:t>Созданы </a:t>
            </a:r>
            <a:r>
              <a:rPr lang="ru-RU" sz="2500" dirty="0" smtClean="0">
                <a:solidFill>
                  <a:schemeClr val="bg1"/>
                </a:solidFill>
                <a:latin typeface="Bookman Old Style" pitchFamily="18" charset="0"/>
              </a:rPr>
              <a:t>благоприятные условия поддержки на региональном уровне </a:t>
            </a:r>
          </a:p>
          <a:p>
            <a:pPr algn="just"/>
            <a:endParaRPr lang="ru-RU" sz="25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 algn="just"/>
            <a:endParaRPr lang="en-US" sz="25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 algn="just"/>
            <a:r>
              <a:rPr lang="ru-RU" sz="2500" dirty="0" smtClean="0">
                <a:solidFill>
                  <a:schemeClr val="bg1"/>
                </a:solidFill>
                <a:latin typeface="Bookman Old Style" pitchFamily="18" charset="0"/>
              </a:rPr>
              <a:t>Дефицит поддержки </a:t>
            </a:r>
            <a:r>
              <a:rPr lang="ru-RU" sz="2500" dirty="0" smtClean="0">
                <a:solidFill>
                  <a:schemeClr val="bg1"/>
                </a:solidFill>
                <a:latin typeface="Bookman Old Style" pitchFamily="18" charset="0"/>
              </a:rPr>
              <a:t>в муниципальных образованиях </a:t>
            </a:r>
            <a:endParaRPr lang="ru-RU" sz="2500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8152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epina\Downloads\фон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88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clrChange>
              <a:clrFrom>
                <a:srgbClr val="1372AF"/>
              </a:clrFrom>
              <a:clrTo>
                <a:srgbClr val="1372A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73" y="439780"/>
            <a:ext cx="11289853" cy="5888449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466"/>
            <a:ext cx="3178629" cy="148745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956640" y="439780"/>
            <a:ext cx="4205830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Font typeface="Wingdings"/>
              <a:buChar char="Ø"/>
            </a:pPr>
            <a:r>
              <a:rPr lang="en-US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3200</a:t>
            </a:r>
            <a:endParaRPr lang="ru-RU" sz="32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Социально ориентированных</a:t>
            </a: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некоммерческих организаций</a:t>
            </a: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</a:t>
            </a:r>
            <a:r>
              <a:rPr lang="ru-RU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арегистрировано в Красноярском крае</a:t>
            </a:r>
            <a:endParaRPr lang="en-US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buFont typeface="Wingdings"/>
              <a:buChar char="Ø"/>
            </a:pPr>
            <a:endParaRPr lang="ru-RU" sz="1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62470" y="359956"/>
            <a:ext cx="358752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Font typeface="Wingdings"/>
              <a:buChar char="Ø"/>
            </a:pPr>
            <a:r>
              <a:rPr lang="ru-RU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1300</a:t>
            </a:r>
            <a:endParaRPr lang="ru-RU" sz="32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СО НКО</a:t>
            </a: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</a:t>
            </a:r>
            <a:r>
              <a:rPr lang="ru-RU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арегистрировано в г. Красноярск</a:t>
            </a:r>
            <a:endParaRPr lang="en-US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buFont typeface="Wingdings"/>
              <a:buChar char="Ø"/>
            </a:pPr>
            <a:endParaRPr lang="ru-RU" sz="1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aphicFrame>
        <p:nvGraphicFramePr>
          <p:cNvPr id="14" name="Диаграмма 13"/>
          <p:cNvGraphicFramePr/>
          <p:nvPr/>
        </p:nvGraphicFramePr>
        <p:xfrm>
          <a:off x="638628" y="2040218"/>
          <a:ext cx="6965726" cy="3387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7212476" y="1517714"/>
            <a:ext cx="444608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9</a:t>
            </a:r>
          </a:p>
          <a:p>
            <a:pPr algn="ctr"/>
            <a:r>
              <a:rPr lang="ru-RU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Муниципальных программ/подпрограмм</a:t>
            </a: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поддержки СО НКО</a:t>
            </a:r>
            <a:endParaRPr lang="en-US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buFont typeface="Wingdings"/>
              <a:buChar char="Ø"/>
            </a:pPr>
            <a:endParaRPr lang="ru-RU" sz="1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32495" y="2612229"/>
            <a:ext cx="4808431" cy="141577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5</a:t>
            </a: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Муниципальных образований </a:t>
            </a: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</a:t>
            </a:r>
            <a:r>
              <a:rPr lang="ru-RU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редоставляют финансову</a:t>
            </a: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ю поддержку</a:t>
            </a: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</a:t>
            </a:r>
            <a:r>
              <a:rPr lang="ru-RU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виде грантов, субсидий, возмещений затрат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35432" y="4924569"/>
            <a:ext cx="363695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56</a:t>
            </a: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Территориальных координаторов </a:t>
            </a: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</a:t>
            </a:r>
            <a:r>
              <a:rPr lang="ru-RU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рограммы поддержки СО НКО</a:t>
            </a:r>
            <a:endParaRPr lang="en-US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buFont typeface="Wingdings"/>
              <a:buChar char="Ø"/>
            </a:pPr>
            <a:endParaRPr lang="ru-RU" sz="1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86469" y="4931829"/>
            <a:ext cx="304602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15</a:t>
            </a:r>
            <a:endParaRPr lang="ru-RU" sz="32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Муниципальных ресурсных </a:t>
            </a:r>
          </a:p>
          <a:p>
            <a:pPr algn="ctr"/>
            <a:r>
              <a:rPr lang="ru-RU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центров</a:t>
            </a:r>
            <a:endParaRPr lang="en-US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buFont typeface="Wingdings"/>
              <a:buChar char="Ø"/>
            </a:pPr>
            <a:endParaRPr lang="ru-RU" sz="1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647544" y="4012323"/>
            <a:ext cx="5093384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19</a:t>
            </a:r>
            <a:endParaRPr lang="ru-RU" sz="32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Муниципальных образований </a:t>
            </a:r>
          </a:p>
          <a:p>
            <a:pPr algn="ctr"/>
            <a:r>
              <a:rPr lang="ru-RU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предоставляют информационную поддержку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647544" y="5151096"/>
            <a:ext cx="5093384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10</a:t>
            </a:r>
            <a:endParaRPr lang="ru-RU" sz="32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Муниципальных образований </a:t>
            </a:r>
          </a:p>
          <a:p>
            <a:pPr algn="ctr"/>
            <a:r>
              <a:rPr lang="ru-RU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предоставляют имущественную поддержку</a:t>
            </a:r>
          </a:p>
        </p:txBody>
      </p:sp>
    </p:spTree>
    <p:extLst>
      <p:ext uri="{BB962C8B-B14F-4D97-AF65-F5344CB8AC3E}">
        <p14:creationId xmlns="" xmlns:p14="http://schemas.microsoft.com/office/powerpoint/2010/main" val="213951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0" y="-10886"/>
            <a:ext cx="12192000" cy="6858000"/>
            <a:chOff x="0" y="-10886"/>
            <a:chExt cx="12192000" cy="6858000"/>
          </a:xfrm>
        </p:grpSpPr>
        <p:pic>
          <p:nvPicPr>
            <p:cNvPr id="1026" name="Picture 2" descr="C:\Users\repina\Downloads\фон2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0886"/>
              <a:ext cx="12192000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Группа 6"/>
            <p:cNvGrpSpPr/>
            <p:nvPr/>
          </p:nvGrpSpPr>
          <p:grpSpPr>
            <a:xfrm>
              <a:off x="217711" y="439780"/>
              <a:ext cx="11609171" cy="5888449"/>
              <a:chOff x="217711" y="439780"/>
              <a:chExt cx="11609171" cy="5888449"/>
            </a:xfrm>
          </p:grpSpPr>
          <p:pic>
            <p:nvPicPr>
              <p:cNvPr id="4" name="Изображение 3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537029" y="439780"/>
                <a:ext cx="11289853" cy="5888449"/>
              </a:xfrm>
              <a:prstGeom prst="rect">
                <a:avLst/>
              </a:prstGeom>
            </p:spPr>
          </p:pic>
          <p:pic>
            <p:nvPicPr>
              <p:cNvPr id="5" name="Изображение 4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217711" y="439781"/>
                <a:ext cx="2673407" cy="1214848"/>
              </a:xfrm>
              <a:prstGeom prst="rect">
                <a:avLst/>
              </a:prstGeom>
            </p:spPr>
          </p:pic>
        </p:grpSp>
      </p:grpSp>
      <p:sp>
        <p:nvSpPr>
          <p:cNvPr id="9" name="TextBox 8"/>
          <p:cNvSpPr txBox="1"/>
          <p:nvPr/>
        </p:nvSpPr>
        <p:spPr>
          <a:xfrm>
            <a:off x="3483429" y="1177575"/>
            <a:ext cx="693782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solidFill>
                  <a:schemeClr val="bg1"/>
                </a:solidFill>
                <a:latin typeface="Bookman Old Style" pitchFamily="18" charset="0"/>
              </a:rPr>
              <a:t>Категории СОНКО </a:t>
            </a:r>
            <a:endParaRPr lang="ru-RU" sz="25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2148114"/>
            <a:ext cx="982617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СОНКО с устойчивым положением и профессиональной, эффективной работой с учетом муниципальной и региональной специфики (партнеры)</a:t>
            </a:r>
          </a:p>
          <a:p>
            <a:endParaRPr lang="ru-RU" sz="20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СОНКО решениями узких проблем, без диалога с муниципальными образованиями</a:t>
            </a:r>
          </a:p>
          <a:p>
            <a:endParaRPr lang="ru-RU" sz="20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несамостоятельность СОНКО </a:t>
            </a:r>
          </a:p>
          <a:p>
            <a:endParaRPr lang="ru-RU" sz="20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Bookman Old Style" pitchFamily="18" charset="0"/>
              </a:rPr>
              <a:t>недостаточная информационной открытости</a:t>
            </a:r>
          </a:p>
          <a:p>
            <a:endParaRPr lang="ru-RU" sz="20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sz="25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sz="25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sz="2500" b="1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sz="25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7011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6" name="Группа 7"/>
          <p:cNvGrpSpPr/>
          <p:nvPr/>
        </p:nvGrpSpPr>
        <p:grpSpPr>
          <a:xfrm>
            <a:off x="-29028" y="3627"/>
            <a:ext cx="12192000" cy="6858000"/>
            <a:chOff x="0" y="-10886"/>
            <a:chExt cx="12192000" cy="6858000"/>
          </a:xfrm>
        </p:grpSpPr>
        <p:pic>
          <p:nvPicPr>
            <p:cNvPr id="1026" name="Picture 2" descr="C:\Users\repina\Downloads\фон2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0886"/>
              <a:ext cx="12192000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" name="Группа 6"/>
            <p:cNvGrpSpPr/>
            <p:nvPr/>
          </p:nvGrpSpPr>
          <p:grpSpPr>
            <a:xfrm>
              <a:off x="217711" y="439780"/>
              <a:ext cx="11609171" cy="5888449"/>
              <a:chOff x="217711" y="439780"/>
              <a:chExt cx="11609171" cy="5888449"/>
            </a:xfrm>
          </p:grpSpPr>
          <p:pic>
            <p:nvPicPr>
              <p:cNvPr id="4" name="Изображение 3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537029" y="439780"/>
                <a:ext cx="11289853" cy="5888449"/>
              </a:xfrm>
              <a:prstGeom prst="rect">
                <a:avLst/>
              </a:prstGeom>
            </p:spPr>
          </p:pic>
          <p:pic>
            <p:nvPicPr>
              <p:cNvPr id="5" name="Изображение 4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217711" y="439781"/>
                <a:ext cx="2673407" cy="1214848"/>
              </a:xfrm>
              <a:prstGeom prst="rect">
                <a:avLst/>
              </a:prstGeom>
            </p:spPr>
          </p:pic>
        </p:grpSp>
      </p:grpSp>
      <p:sp>
        <p:nvSpPr>
          <p:cNvPr id="10" name="TextBox 9"/>
          <p:cNvSpPr txBox="1"/>
          <p:nvPr/>
        </p:nvSpPr>
        <p:spPr>
          <a:xfrm>
            <a:off x="1524000" y="2148114"/>
            <a:ext cx="98261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sz="20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sz="20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sz="25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sz="25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sz="2500" b="1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ru-RU" sz="2500" b="1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graphicFrame>
        <p:nvGraphicFramePr>
          <p:cNvPr id="20" name="Схема 19"/>
          <p:cNvGraphicFramePr/>
          <p:nvPr>
            <p:extLst>
              <p:ext uri="{D42A27DB-BD31-4B8C-83A1-F6EECF244321}">
                <p14:modId xmlns:p14="http://schemas.microsoft.com/office/powerpoint/2010/main" xmlns="" val="304740870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xmlns="" val="21970111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356</Words>
  <Application>Microsoft Office PowerPoint</Application>
  <PresentationFormat>Произвольный</PresentationFormat>
  <Paragraphs>113</Paragraphs>
  <Slides>7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</vt:lpstr>
      <vt:lpstr>м</vt:lpstr>
      <vt:lpstr>м</vt:lpstr>
      <vt:lpstr>м</vt:lpstr>
      <vt:lpstr>м</vt:lpstr>
      <vt:lpstr>м</vt:lpstr>
      <vt:lpstr>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</dc:title>
  <dc:creator>пользователь Microsoft Office</dc:creator>
  <cp:lastModifiedBy>user</cp:lastModifiedBy>
  <cp:revision>48</cp:revision>
  <cp:lastPrinted>2017-12-14T10:58:38Z</cp:lastPrinted>
  <dcterms:created xsi:type="dcterms:W3CDTF">2017-12-11T15:42:46Z</dcterms:created>
  <dcterms:modified xsi:type="dcterms:W3CDTF">2017-12-14T16:00:46Z</dcterms:modified>
</cp:coreProperties>
</file>